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92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A558B-CBC3-4A5D-9B35-44D850E30B79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6315D-8583-479A-97A3-C51399F2DC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69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6315D-8583-479A-97A3-C51399F2DCEC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9338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92027-66D4-FC87-6387-DA60FB228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E81ED-3454-5541-E889-AFD979215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1A51E-88EE-CEC4-3732-1033A1CF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C3AC6-1CE6-7BC9-1AC4-BCF9E9F1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E9482-7474-BBA1-13BB-A50554FB7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3962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08AA3-E559-5688-E033-00CA445F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429AF-2073-56C8-82B4-652DA88F1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0FA28-096C-0CFB-499B-22FB41CB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09051-4772-880F-363F-B625BFBB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DF69E-1D4C-BEAD-A79A-36390D81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6874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76682-4D0E-12BC-2F0A-6864C1EDF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1DB26-04B7-A54C-B691-92251256D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49FB0-1563-F430-AD84-43725175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410AA-A1FC-2151-C399-B4A5DE1ED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842DF-F0F2-B07B-84E9-71B8DB99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96954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18782-E538-97C9-1504-2A08ADA1D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0B970-471C-AA38-3F51-C24A8ABA4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E8B9D-7F97-ABAF-C87E-5A4C48AEC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09390-4ABD-23FA-7AC3-6ED6ADE15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E59A2-D61C-3904-9D92-677ACE27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8107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165DB-C7E0-F9FD-A948-DE5AEA31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A7E58-670D-7453-F2AC-F5A0AF9F0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32F65-7580-4354-C87A-69F979BC8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FA7F6-25BB-1C3C-291A-B186E8AA5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764FB-966C-FB9D-BDB3-0696AB2E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13065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2A8AD-2C72-9EF7-8686-6B61F98EB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5E30E-5CE7-16D6-5F7C-A968BC79D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6FFB0-A86C-66B6-C6DC-5057C5FA8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B0C3C-3987-AFE5-C128-F59B564C7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C8B34-FE06-C6DC-4604-425E2DE5D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C2FF1-7399-F467-44B0-37DED806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552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8248-721C-7A31-BB14-C7690C7B3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C858-E8E8-D580-7195-BDC4581B6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7ED373-98BB-7234-3368-49195EABB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219F79-396A-04A6-5D8D-7054457EE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86B278-D78A-0406-E8A9-81FEFCB47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D425D-4CF6-B221-812E-9250DCCF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CFD08-FF13-D6A6-8257-E074CAE2F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61D7A0-77AB-7F00-A619-D796BCC8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0118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8FB00-6838-BBFA-AA6B-AB7EC7EC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73D9A9-975C-AD5F-3F3B-18E36D30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C55C2D-A12A-8615-9A85-2407445E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AA1E1-5BC3-E422-4228-D5089AA2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1340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922148-FC0B-67B3-2512-ADA1DD57A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7B10A-370B-717C-AA0B-BC868AC97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9285B-BAED-1B90-48E9-8A074E05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2789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77825-A100-5CD0-3811-F3E573BC5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2B4C8-D727-5319-7A1F-CACD517F5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F1F3B-46ED-336F-B759-E4EE3C257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42BD7B-DC1D-91AF-54B0-E8DE26253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D7124-64F2-362E-6237-9B1A3EC22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88FD4-D20A-906C-857C-3A3D4165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3451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3CC6-33B5-0624-1203-2F203ED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6443FE-DFD8-89A0-99CF-6B90DC294D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731C25-8714-DE52-38D0-EC38BD128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6A60F-E119-CC0F-3D99-1DB67616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147E4-9930-FC9D-6EB9-C6966CB2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9C5B0-7324-F5D6-9AEB-C2347DE6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0734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D317FC-00BE-E4E6-1353-E1A7F0D8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0C879-DB79-6F16-B252-454BED0CD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286ED-B45B-EEAD-B0EB-4F21F6824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6A8A7A-03A5-4A72-A7FD-5D215CB36B99}" type="datetimeFigureOut">
              <a:rPr lang="en-DK" smtClean="0"/>
              <a:t>01/22/2026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37437-B9CD-0F26-3FD5-1418104B3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7EF51-5CE4-8894-F8DF-43A97FE616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28159A-61D5-41E9-BF58-C45A94319E4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1411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titank@rm.d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hyperlink" Target="https://ifcn.site-ym.com/events/EventDetails.aspx?id=2031248&amp;group=" TargetMode="External"/><Relationship Id="rId4" Type="http://schemas.openxmlformats.org/officeDocument/2006/relationships/hyperlink" Target="https://data.worldbank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F398DF-EB33-908C-EE00-5CE38F8E4231}"/>
              </a:ext>
            </a:extLst>
          </p:cNvPr>
          <p:cNvSpPr txBox="1"/>
          <p:nvPr/>
        </p:nvSpPr>
        <p:spPr>
          <a:xfrm>
            <a:off x="0" y="909260"/>
            <a:ext cx="1219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endParaRPr lang="en-US" b="1" i="0" u="none" strike="noStrike" kern="100" baseline="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GB" b="1" i="0" u="none" strike="noStrike" kern="100" baseline="0" dirty="0">
                <a:solidFill>
                  <a:schemeClr val="accent2">
                    <a:lumMod val="50000"/>
                  </a:schemeClr>
                </a:solidFill>
              </a:rPr>
              <a:t>Movement Disorders </a:t>
            </a:r>
            <a:r>
              <a:rPr lang="en-GB" b="1" kern="100" dirty="0">
                <a:solidFill>
                  <a:schemeClr val="accent2">
                    <a:lumMod val="50000"/>
                  </a:schemeClr>
                </a:solidFill>
              </a:rPr>
              <a:t>Neurophysiology Teaching Course</a:t>
            </a:r>
            <a:endParaRPr lang="en-GB" b="1" i="0" u="none" strike="noStrike" kern="100" baseline="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May 15-17, 2026, Aarhus, Denmark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2A6464-9CBF-B472-C8CA-CBB6653CFC2C}"/>
              </a:ext>
            </a:extLst>
          </p:cNvPr>
          <p:cNvSpPr txBox="1"/>
          <p:nvPr/>
        </p:nvSpPr>
        <p:spPr>
          <a:xfrm>
            <a:off x="611297" y="2770596"/>
            <a:ext cx="595120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/>
            <a:r>
              <a:rPr lang="en-GB" sz="1600" b="0" i="0" u="none" strike="noStrike" kern="100" baseline="0" dirty="0"/>
              <a:t>This course is designed for:</a:t>
            </a:r>
          </a:p>
          <a:p>
            <a:pPr marR="0" algn="just" rtl="0"/>
            <a:r>
              <a:rPr lang="en-GB" sz="1600" b="0" i="0" u="none" strike="noStrike" kern="100" baseline="0" dirty="0"/>
              <a:t>🔹 Neurologists with experience in clinical neurophysiology</a:t>
            </a:r>
          </a:p>
          <a:p>
            <a:pPr marR="0" algn="just" rtl="0"/>
            <a:r>
              <a:rPr lang="en-GB" sz="1600" b="0" i="0" u="none" strike="noStrike" kern="100" baseline="0" dirty="0"/>
              <a:t>🔹 Trainees in clinical neurophysiology looking to expand their practical skills and theoretical knowledge in movement disorders neurophysiology. </a:t>
            </a:r>
          </a:p>
          <a:p>
            <a:pPr marR="0" algn="just" rtl="0"/>
            <a:endParaRPr lang="en-US" sz="1600" b="0" i="0" u="none" strike="noStrike" kern="100" baseline="0" dirty="0"/>
          </a:p>
          <a:p>
            <a:pPr marR="0" algn="just" rtl="0"/>
            <a:r>
              <a:rPr lang="en-US" sz="1600" b="0" i="0" u="none" strike="noStrike" kern="100" baseline="0" dirty="0"/>
              <a:t>🔍 What to expect:</a:t>
            </a:r>
          </a:p>
          <a:p>
            <a:pPr marR="0" algn="just" rtl="0"/>
            <a:endParaRPr lang="en-US" sz="1600" b="0" i="0" u="none" strike="noStrike" kern="100" baseline="0" dirty="0"/>
          </a:p>
          <a:p>
            <a:pPr marR="0" algn="just" rtl="0"/>
            <a:r>
              <a:rPr lang="en-US" sz="1600" b="0" i="0" u="none" strike="noStrike" kern="100" baseline="0" dirty="0"/>
              <a:t>✅ Hands-on sessions</a:t>
            </a:r>
          </a:p>
          <a:p>
            <a:pPr marR="0" algn="just" rtl="0"/>
            <a:r>
              <a:rPr lang="en-US" sz="1600" b="0" i="0" u="none" strike="noStrike" kern="100" baseline="0" dirty="0"/>
              <a:t>✅ Expert-led lectures</a:t>
            </a:r>
          </a:p>
          <a:p>
            <a:pPr marR="0" algn="just" rtl="0"/>
            <a:r>
              <a:rPr lang="en-US" sz="1600" b="0" i="0" u="none" strike="noStrike" kern="100" baseline="0" dirty="0"/>
              <a:t>✅ Case-based, practical sessions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7A7CDE-C139-0A45-B2DE-8AB6E7D79470}"/>
              </a:ext>
            </a:extLst>
          </p:cNvPr>
          <p:cNvSpPr txBox="1"/>
          <p:nvPr/>
        </p:nvSpPr>
        <p:spPr>
          <a:xfrm>
            <a:off x="538320" y="2041134"/>
            <a:ext cx="60971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600" b="0" i="0" u="none" strike="noStrike" kern="100" baseline="0" dirty="0"/>
              <a:t>We are pleased to announce the upcoming 2½-day course on </a:t>
            </a:r>
            <a:r>
              <a:rPr lang="en-GB" sz="1600" kern="100" dirty="0"/>
              <a:t>Movement Disorders Neurophysiology i</a:t>
            </a:r>
            <a:r>
              <a:rPr lang="en-GB" sz="1600" b="0" i="0" u="none" strike="noStrike" kern="100" baseline="0" dirty="0"/>
              <a:t>n clinical diagnostics.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747574-9185-2D55-7A2F-5448228DF92D}"/>
              </a:ext>
            </a:extLst>
          </p:cNvPr>
          <p:cNvSpPr txBox="1"/>
          <p:nvPr/>
        </p:nvSpPr>
        <p:spPr>
          <a:xfrm>
            <a:off x="611297" y="5879983"/>
            <a:ext cx="34167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/>
            <a:r>
              <a:rPr lang="en-GB" sz="1400" kern="100" dirty="0"/>
              <a:t>Contact: Hatice Tankisi, </a:t>
            </a:r>
            <a:r>
              <a:rPr lang="en-GB" sz="1400" kern="100" dirty="0">
                <a:hlinkClick r:id="rId3"/>
              </a:rPr>
              <a:t>hatitank@rm.dk</a:t>
            </a:r>
            <a:endParaRPr lang="en-GB" sz="1400" kern="100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1F884C2-4B05-FBA3-6644-C49933781CE5}"/>
              </a:ext>
            </a:extLst>
          </p:cNvPr>
          <p:cNvSpPr txBox="1"/>
          <p:nvPr/>
        </p:nvSpPr>
        <p:spPr>
          <a:xfrm>
            <a:off x="5084184" y="4925454"/>
            <a:ext cx="669872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Registration Fee by World Bank Income Level </a:t>
            </a:r>
            <a:r>
              <a:rPr lang="en-GB" sz="1400" b="1" u="sng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https://data.worldbank.org/</a:t>
            </a:r>
            <a:endParaRPr lang="en-GB" sz="1400" b="1" u="sng" spc="40" dirty="0">
              <a:solidFill>
                <a:srgbClr val="07070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da-DK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High-income countries: 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$</a:t>
            </a:r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00 </a:t>
            </a:r>
            <a:endParaRPr lang="da-DK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Middle-income countries: 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$</a:t>
            </a:r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00 </a:t>
            </a:r>
            <a:endParaRPr lang="da-DK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Low-income countries: 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$</a:t>
            </a:r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da-DK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00</a:t>
            </a:r>
            <a:r>
              <a:rPr lang="en-GB" sz="1400" b="1" spc="40" dirty="0">
                <a:solidFill>
                  <a:srgbClr val="0707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endParaRPr lang="en-GB" sz="1400" b="1" spc="40" dirty="0">
              <a:solidFill>
                <a:srgbClr val="070707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1400" b="1" spc="40" dirty="0">
                <a:solidFill>
                  <a:srgbClr val="07070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Registration Link: </a:t>
            </a:r>
            <a:r>
              <a:rPr lang="en-US" sz="1400" u="sng" dirty="0">
                <a:hlinkClick r:id="rId5"/>
              </a:rPr>
              <a:t>EMEAC Movement Disorders Neurophysiology Teaching Course</a:t>
            </a:r>
            <a:endParaRPr lang="en-US" sz="1400" u="sng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FD25ACF-9842-E5F8-DDF7-7E6922640852}"/>
              </a:ext>
            </a:extLst>
          </p:cNvPr>
          <p:cNvSpPr txBox="1"/>
          <p:nvPr/>
        </p:nvSpPr>
        <p:spPr>
          <a:xfrm>
            <a:off x="7559931" y="2035060"/>
            <a:ext cx="3229602" cy="2715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da-DK" sz="1600" b="1" spc="40" dirty="0" err="1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Faculty</a:t>
            </a: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da-DK" sz="1600" spc="4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Robert Chen</a:t>
            </a:r>
            <a:endParaRPr lang="da-DK" sz="1600" b="1" spc="4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GB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Anita Kamondi 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GB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Anna Latorre</a:t>
            </a:r>
            <a:endParaRPr lang="da-DK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GB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Francesca Morgante</a:t>
            </a:r>
            <a:endParaRPr lang="da-DK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GB" sz="1600" b="1" spc="4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Rocchi</a:t>
            </a:r>
            <a:endParaRPr lang="da-DK" sz="1600" b="1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GB" sz="1600" b="1" spc="4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Fleur van Rootselaar</a:t>
            </a:r>
            <a:endParaRPr lang="da-DK" sz="1600" b="1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Antonio </a:t>
            </a:r>
            <a:r>
              <a:rPr lang="da-DK" sz="1600" b="1" spc="40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Suppa</a:t>
            </a: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da-DK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Josep Valls-Sole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da-DK" sz="1600" b="1" spc="40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Madelein</a:t>
            </a:r>
            <a:r>
              <a:rPr lang="da-DK" sz="1600" b="1" spc="4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van der Stouwe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BB0524AC-EF2E-8856-B358-1E8CD2FDCFD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38975"/>
          <a:stretch/>
        </p:blipFill>
        <p:spPr>
          <a:xfrm>
            <a:off x="1856300" y="0"/>
            <a:ext cx="8410152" cy="118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22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156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Hatice Tankisi</dc:creator>
  <cp:lastModifiedBy>Hatice Tankisi</cp:lastModifiedBy>
  <cp:revision>8</cp:revision>
  <dcterms:created xsi:type="dcterms:W3CDTF">2025-07-05T15:26:07Z</dcterms:created>
  <dcterms:modified xsi:type="dcterms:W3CDTF">2026-01-22T22:41:39Z</dcterms:modified>
</cp:coreProperties>
</file>